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69" r:id="rId3"/>
    <p:sldId id="270" r:id="rId4"/>
    <p:sldId id="258" r:id="rId5"/>
    <p:sldId id="260" r:id="rId6"/>
    <p:sldId id="266" r:id="rId7"/>
    <p:sldId id="272" r:id="rId8"/>
    <p:sldId id="267" r:id="rId9"/>
    <p:sldId id="268" r:id="rId10"/>
    <p:sldId id="262" r:id="rId11"/>
    <p:sldId id="265" r:id="rId12"/>
    <p:sldId id="263" r:id="rId13"/>
    <p:sldId id="264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7" name="Объект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8" name="Объект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24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29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8D0ACF05-1B9A-47E7-B504-C60D86160511}" type="datetimeFigureOut">
              <a:rPr lang="ru-RU" smtClean="0"/>
              <a:t>31.03.2016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91B964D6-2D9A-4AD2-A68D-C8E7560FF44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8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ru-RU" b="1" dirty="0"/>
              <a:t>Пропаганда здорового образа жизни.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b="1" dirty="0">
                <a:solidFill>
                  <a:srgbClr val="FF0000"/>
                </a:solidFill>
              </a:rPr>
              <a:t>Здоровый образ жизни — </a:t>
            </a:r>
            <a:r>
              <a:rPr lang="ru-RU" sz="1800" b="1" dirty="0">
                <a:solidFill>
                  <a:srgbClr val="002060"/>
                </a:solidFill>
              </a:rPr>
              <a:t>это индивидуальная система поведе­ния, и выбор своего пути должен сделать каждый человек сам и стремиться выработать в себе ряд необходимых качеств он тоже должен </a:t>
            </a:r>
            <a:r>
              <a:rPr lang="ru-RU" sz="1800" b="1" dirty="0" smtClean="0">
                <a:solidFill>
                  <a:srgbClr val="002060"/>
                </a:solidFill>
              </a:rPr>
              <a:t>сам.</a:t>
            </a:r>
          </a:p>
          <a:p>
            <a:r>
              <a:rPr lang="ru-RU" sz="180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Актуальность здорового образа жизни вызвана возрастанием и изменением характера нагрузок на организм человека в связи с усложнением общественной жизни, увеличением рисков техногенного, экологического, психологического, политического и военного характера, провоцирующих негативные сдвиги в состоянии </a:t>
            </a:r>
            <a:r>
              <a:rPr lang="ru-RU" sz="1800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здоровья</a:t>
            </a:r>
          </a:p>
          <a:p>
            <a:endParaRPr lang="ru-RU" sz="1800" dirty="0"/>
          </a:p>
          <a:p>
            <a:endParaRPr lang="ru-RU" sz="1800" b="1" dirty="0">
              <a:solidFill>
                <a:srgbClr val="002060"/>
              </a:solidFill>
            </a:endParaRPr>
          </a:p>
          <a:p>
            <a:endParaRPr lang="ru-RU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717032"/>
            <a:ext cx="3672408" cy="26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6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60763" y="147638"/>
            <a:ext cx="2130425" cy="36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/>
              <a:t>Пропаганда ЗОЖ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24213" y="768350"/>
            <a:ext cx="5811837" cy="10779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Пропаганду здорового образа жизни нужно начинать с семьи. Невозможно вырастить здорового ребенка с тягой к здоровому образу жизни, если родители пьют, курят и едят все подряд.</a:t>
            </a:r>
          </a:p>
        </p:txBody>
      </p:sp>
      <p:pic>
        <p:nvPicPr>
          <p:cNvPr id="19460" name="Picture 2" descr="Купить имперский флаг &quot;Здоровый образ жизни&quot; 70х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4495"/>
          <a:stretch>
            <a:fillRect/>
          </a:stretch>
        </p:blipFill>
        <p:spPr bwMode="auto">
          <a:xfrm>
            <a:off x="6130925" y="2111375"/>
            <a:ext cx="29051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7950" y="2097088"/>
            <a:ext cx="5903913" cy="1570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Зачастую родители плохо представляют, как же необходимо приобщать ребенка к здоровому образу жизни. Важно помнить, что основная задача родителей не только охранять детский организм от вредных влияний, но и создавать условия, которые способствуют повышению защитных сил организма и его работоспособности.</a:t>
            </a:r>
          </a:p>
        </p:txBody>
      </p:sp>
      <p:pic>
        <p:nvPicPr>
          <p:cNvPr id="19462" name="Picture 4" descr="Вредные привычки родителей влияют на ребёнка. . &quot; Сайт для молодых родителей и детей: беременность, рождение малыша; развитие, 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33375"/>
            <a:ext cx="3101975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484438" y="4170363"/>
            <a:ext cx="6542087" cy="18161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Воспитание здорового образа жизни начинается с приучения к правильной организации режима дня, который оптимально сочетает периоды бодрствования и сна детей в течение суток, удовлетворяет их потребности в пище, в деятельности, отдыхе, двигательной активности. Режим дня дисциплинирует детей, способствует формированию многих полезных навыков, приучает их к определенному ритму.</a:t>
            </a:r>
          </a:p>
        </p:txBody>
      </p:sp>
      <p:pic>
        <p:nvPicPr>
          <p:cNvPr id="4102" name="Picture 6" descr="Ягоды годжи бланк распорядка дня Худеем вместе!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6525" y="3783013"/>
            <a:ext cx="2232025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8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163488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02060"/>
                </a:solidFill>
              </a:rPr>
              <a:t>ведение здорового образа жизни предполагает:</a:t>
            </a:r>
            <a:endParaRPr lang="ru-RU" sz="2400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2483768" y="810103"/>
            <a:ext cx="496855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850" algn="just" eaLnBrk="0" hangingPunct="0">
              <a:buFontTx/>
              <a:buChar char="•"/>
              <a:tabLst>
                <a:tab pos="457200" algn="l"/>
              </a:tabLst>
              <a:defRPr/>
            </a:pPr>
            <a:r>
              <a:rPr lang="ru-RU" sz="1600" dirty="0">
                <a:solidFill>
                  <a:srgbClr val="000000"/>
                </a:solidFill>
                <a:cs typeface="Times New Roman" pitchFamily="18" charset="0"/>
              </a:rPr>
              <a:t>стремление к физическому совершенству;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4" y="825339"/>
            <a:ext cx="2822575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253820" y="2456670"/>
            <a:ext cx="5924790" cy="3381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850" algn="ctr" eaLnBrk="0" hangingPunct="0">
              <a:buFontTx/>
              <a:buChar char="•"/>
              <a:tabLst>
                <a:tab pos="457200" algn="l"/>
              </a:tabLst>
              <a:defRPr/>
            </a:pPr>
            <a:r>
              <a:rPr lang="ru-RU" sz="1600" dirty="0">
                <a:solidFill>
                  <a:srgbClr val="000000"/>
                </a:solidFill>
                <a:cs typeface="Times New Roman" pitchFamily="18" charset="0"/>
              </a:rPr>
              <a:t>достижение душевной, психической гармонии в жизни;</a:t>
            </a:r>
            <a:endParaRPr lang="ru-RU" sz="1600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59" y="1046727"/>
            <a:ext cx="2749550" cy="200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421359" y="2882671"/>
            <a:ext cx="4321175" cy="3381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indent="450850" algn="just" eaLnBrk="0" hangingPunct="0">
              <a:buFontTx/>
              <a:buChar char="•"/>
              <a:tabLst>
                <a:tab pos="457200" algn="l"/>
              </a:tabLst>
              <a:defRPr/>
            </a:pPr>
            <a:r>
              <a:rPr lang="ru-RU" sz="1600" dirty="0">
                <a:solidFill>
                  <a:srgbClr val="000000"/>
                </a:solidFill>
                <a:cs typeface="Times New Roman" pitchFamily="18" charset="0"/>
              </a:rPr>
              <a:t>обеспечение полноценного питания;</a:t>
            </a:r>
            <a:endParaRPr lang="ru-RU" sz="1600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13" y="2794808"/>
            <a:ext cx="2828925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84" y="4537883"/>
            <a:ext cx="670560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261" y="5013176"/>
            <a:ext cx="2719387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704612" y="5594200"/>
            <a:ext cx="3821113" cy="4460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just" eaLnBrk="0" hangingPunct="0">
              <a:tabLst>
                <a:tab pos="457200" algn="l"/>
              </a:tabLst>
              <a:defRPr/>
            </a:pPr>
            <a:endParaRPr lang="ru-RU" sz="700" dirty="0">
              <a:solidFill>
                <a:schemeClr val="tx1"/>
              </a:solidFill>
              <a:cs typeface="Arial" charset="0"/>
            </a:endParaRPr>
          </a:p>
          <a:p>
            <a:pPr algn="just" eaLnBrk="0" hangingPunct="0">
              <a:buFontTx/>
              <a:buChar char="•"/>
              <a:tabLst>
                <a:tab pos="457200" algn="l"/>
              </a:tabLst>
              <a:defRPr/>
            </a:pPr>
            <a:r>
              <a:rPr lang="ru-RU" sz="1600" dirty="0">
                <a:solidFill>
                  <a:schemeClr val="tx1"/>
                </a:solidFill>
                <a:cs typeface="Times New Roman" pitchFamily="18" charset="0"/>
              </a:rPr>
              <a:t>закаливание организма</a:t>
            </a:r>
            <a:r>
              <a:rPr lang="ru-RU" sz="1400" dirty="0">
                <a:solidFill>
                  <a:schemeClr val="tx1"/>
                </a:solidFill>
                <a:cs typeface="Times New Roman" pitchFamily="18" charset="0"/>
              </a:rPr>
              <a:t>.</a:t>
            </a:r>
            <a:endParaRPr lang="ru-RU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373734" y="6140251"/>
            <a:ext cx="4111625" cy="3381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indent="450850" algn="just" eaLnBrk="0" hangingPunct="0">
              <a:buFontTx/>
              <a:buChar char="•"/>
              <a:tabLst>
                <a:tab pos="457200" algn="l"/>
              </a:tabLst>
              <a:defRPr/>
            </a:pPr>
            <a:r>
              <a:rPr lang="ru-RU" sz="1600" dirty="0">
                <a:solidFill>
                  <a:srgbClr val="000000"/>
                </a:solidFill>
                <a:cs typeface="Times New Roman" pitchFamily="18" charset="0"/>
              </a:rPr>
              <a:t>соблюдение правил личной гигиены</a:t>
            </a:r>
            <a:endParaRPr lang="ru-RU" sz="1600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57" y="2685592"/>
            <a:ext cx="2510818" cy="212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97" y="5157192"/>
            <a:ext cx="2116137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75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Природа наделила каждого человека его телом и разумом. И если кому-то нравится тратить свое время на больничные кровати, лечение от болезней, ставшими причинами наличия у него вредных привычек, постоянные стрессы и конфликты с окружающими, то это его выбор. А вести ли здоровый образ жизни или нет, это, несомненно, выбор каждого из нас.</a:t>
            </a:r>
          </a:p>
          <a:p>
            <a:r>
              <a:rPr lang="ru-RU" sz="1800" dirty="0"/>
              <a:t>Человек, который хочет прожить свою жизнь, радуясь своим победам, имея много друзей вокруг себя и стойко перенося все вызовы, брошенные ему жизнью и обществом, сделает выбор только в сторону здорового образа жизни.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93096"/>
            <a:ext cx="3014248" cy="230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424232"/>
            <a:ext cx="2446784" cy="20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424232"/>
            <a:ext cx="1890255" cy="189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7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11716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Исходя из актуальности выбранной проблемы, была сформулирована        цель исследования: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ru-RU" sz="2000" dirty="0" smtClean="0"/>
              <a:t>Изучить </a:t>
            </a:r>
            <a:r>
              <a:rPr lang="ru-RU" sz="2000" dirty="0"/>
              <a:t>отношение молодежи </a:t>
            </a:r>
            <a:r>
              <a:rPr lang="ru-RU" sz="2000" dirty="0" smtClean="0"/>
              <a:t>к </a:t>
            </a:r>
            <a:r>
              <a:rPr lang="ru-RU" sz="2000" dirty="0"/>
              <a:t>курению, алкоголю, наркотикам;</a:t>
            </a:r>
          </a:p>
          <a:p>
            <a:pPr lvl="0"/>
            <a:r>
              <a:rPr lang="ru-RU" sz="2000" dirty="0"/>
              <a:t>выявить количество респондентов из числа участников опроса, имеющих вредные привычки.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548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Объектом исследования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 smtClean="0"/>
              <a:t>стали учащиеся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25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686800" cy="838200"/>
          </a:xfrm>
        </p:spPr>
        <p:txBody>
          <a:bodyPr/>
          <a:lstStyle/>
          <a:p>
            <a:r>
              <a:rPr lang="ru-RU" altLang="ru-RU" dirty="0" smtClean="0"/>
              <a:t>Привычка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sz="2000" dirty="0"/>
              <a:t>это характерная форма поведения человека, которая в определённых условиях приобретает характер потребности. Если привычка оказывает негативное воздействие на организм человека, на его здоровье, разрушает его жизнь — это вредная привычка.</a:t>
            </a:r>
          </a:p>
          <a:p>
            <a:endParaRPr lang="ru-RU" dirty="0"/>
          </a:p>
        </p:txBody>
      </p:sp>
      <p:pic>
        <p:nvPicPr>
          <p:cNvPr id="2050" name="Picture 2" descr="http://belriem.org/wp-content/uploads/2013/07/13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128393" cy="278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6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ru-RU" dirty="0"/>
              <a:t>Откуда вообще берутся вредные привычки человека и для чего они ему?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sz="1800" dirty="0"/>
              <a:t>Вредные привычки: алкоголизм и наркомания, - начинаются с того, что человек хочет уйти от своих проблем, забыться, но в тот момент он не осознает, что этим в тысячи раз ухудшает свое состояние. Покурить "за компанию" с друзьями и выглядеть при этом «круче» - вот на чем основываются вредные привычки молодежи . </a:t>
            </a:r>
            <a:br>
              <a:rPr lang="ru-RU" altLang="ru-RU" sz="1800" dirty="0"/>
            </a:br>
            <a:endParaRPr lang="ru-RU" altLang="ru-RU" sz="1800" dirty="0"/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12976"/>
            <a:ext cx="28575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24944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797152"/>
            <a:ext cx="2573516" cy="184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71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07704" y="261938"/>
            <a:ext cx="113030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i="1" dirty="0"/>
              <a:t>Курение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364088" y="2060848"/>
            <a:ext cx="2451100" cy="3698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С курением связаны:</a:t>
            </a:r>
          </a:p>
        </p:txBody>
      </p:sp>
      <p:pic>
        <p:nvPicPr>
          <p:cNvPr id="2052" name="Picture 4" descr="Прикольные картинки, Свежие Анекдоты, Самые Смешные Приколы, Фото Знаменитостей привед.нет, - Part 14"/>
          <p:cNvPicPr>
            <a:picLocks noChangeAspect="1" noChangeArrowheads="1"/>
          </p:cNvPicPr>
          <p:nvPr/>
        </p:nvPicPr>
        <p:blipFill rotWithShape="1">
          <a:blip r:embed="rId2"/>
          <a:srcRect l="2548" t="10211" r="2571" b="12616"/>
          <a:stretch/>
        </p:blipFill>
        <p:spPr bwMode="auto">
          <a:xfrm>
            <a:off x="4860032" y="2924944"/>
            <a:ext cx="3960812" cy="2376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7544" y="10527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Курение – довольно распространенная вредная привычка людей разного возраста и пола. У курильщиков формируется психологическое привыкание к процессу курения, многие из них периодически ощущают сильную потребность закурить. Истинная химическая зависимость от никотина, содержащегося в табаке, и связанное с этим болезненное влечение к курению наподобие токсикомании возникают примерно у одной трети курильщиков. </a:t>
            </a:r>
          </a:p>
        </p:txBody>
      </p:sp>
    </p:spTree>
    <p:extLst>
      <p:ext uri="{BB962C8B-B14F-4D97-AF65-F5344CB8AC3E}">
        <p14:creationId xmlns:p14="http://schemas.microsoft.com/office/powerpoint/2010/main" val="2492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11760" y="332656"/>
            <a:ext cx="45720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ru-RU" b="1" dirty="0"/>
              <a:t>Убедительным подтверждением вредных последствий курения для здоровья являются данные Всемирной организации здравоохранения: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699792" y="1844824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•	вероятность инфаркта миокарда у курильщиков в 10–12 раз выше, чем у некурящих, а смертность от инфарктов выше в 5 раз;</a:t>
            </a:r>
          </a:p>
          <a:p>
            <a:r>
              <a:rPr lang="ru-RU" dirty="0"/>
              <a:t>•	каждая сигарета уменьшает продолжительность жизни на 5–15 мин;</a:t>
            </a:r>
          </a:p>
          <a:p>
            <a:r>
              <a:rPr lang="ru-RU" dirty="0"/>
              <a:t>•	смертность от онкологических заболеваний в 10–15 раз выше у курящих, чем у некурящих;</a:t>
            </a:r>
          </a:p>
          <a:p>
            <a:r>
              <a:rPr lang="ru-RU" dirty="0"/>
              <a:t>•	от 11 до 20% злостных курильщиков страдают половой слабостью (импотенцией), курение – одна из причин бесплодия;</a:t>
            </a:r>
          </a:p>
          <a:p>
            <a:r>
              <a:rPr lang="ru-RU" dirty="0"/>
              <a:t>•	каждый пятый погибший ребенок остался бы жить, если бы их матери не курили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72" y="3412226"/>
            <a:ext cx="2092894" cy="138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72" y="5375387"/>
            <a:ext cx="2107848" cy="11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73" y="1700808"/>
            <a:ext cx="2092894" cy="124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5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1920" y="130784"/>
            <a:ext cx="105612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i="1" dirty="0" smtClean="0"/>
              <a:t>Алкоголь</a:t>
            </a:r>
            <a:endParaRPr lang="ru-RU" dirty="0"/>
          </a:p>
        </p:txBody>
      </p:sp>
      <p:pic>
        <p:nvPicPr>
          <p:cNvPr id="1026" name="Picture 2" descr="Самые сильные факторы риска рака - курение, алкоголь и тучно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4820617"/>
            <a:ext cx="2217738" cy="1763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3" name="Picture 4" descr="Лечение хронического алкоголизма Новости здоровья - здоровый образ жизн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988099"/>
            <a:ext cx="2116137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47664" y="1484784"/>
            <a:ext cx="65527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Алкоголь – это главный разрушитель здоровья. Он вызывает или способствует развитию многих физических и психических заболеваний, приводит к несчастным бракам, рождению нездорового потомства. От употребления алкоголя особенно сильно страдает центральная нервная система. Злоупотребление спиртными напитками приводит к уменьшению объема головного мозга, разрушению нервных клеток, нарушению процессов внутриклеточного обмена, психики человека, к появлению алкогольной зависимости</a:t>
            </a:r>
          </a:p>
        </p:txBody>
      </p:sp>
    </p:spTree>
    <p:extLst>
      <p:ext uri="{BB962C8B-B14F-4D97-AF65-F5344CB8AC3E}">
        <p14:creationId xmlns:p14="http://schemas.microsoft.com/office/powerpoint/2010/main" val="4048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Человек и наркотик Симптомы болезней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4985734"/>
            <a:ext cx="2016125" cy="147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536163" y="400106"/>
            <a:ext cx="158417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i="1" dirty="0" smtClean="0"/>
              <a:t>Наркомания </a:t>
            </a:r>
            <a:endParaRPr lang="ru-RU" dirty="0"/>
          </a:p>
        </p:txBody>
      </p:sp>
      <p:pic>
        <p:nvPicPr>
          <p:cNvPr id="3076" name="Picture 4" descr="Līdzatkarība, to arstēšaa un profilakse DMOZ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00" y="4851895"/>
            <a:ext cx="2017713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5" name="Picture 6" descr="ФГУП РОСТЭК - события, факты, информац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869160"/>
            <a:ext cx="19875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475656" y="1556792"/>
            <a:ext cx="63381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Наркомания приносит так много горя человечеству, что для борьбы с распространителями наркотиков в отдельных странах изданы очень суровые законы. Вещества растительного происхождения (морфий, героин, опий и др.) и лекарственные препараты, внесенные в специальный список Министерства здравоохранения, называются наркотиками, а возникающее к ним болезненное пристрастие – наркоманией. </a:t>
            </a:r>
          </a:p>
        </p:txBody>
      </p:sp>
    </p:spTree>
    <p:extLst>
      <p:ext uri="{BB962C8B-B14F-4D97-AF65-F5344CB8AC3E}">
        <p14:creationId xmlns:p14="http://schemas.microsoft.com/office/powerpoint/2010/main" val="31110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679</Words>
  <Application>Microsoft Office PowerPoint</Application>
  <PresentationFormat>Экран (4:3)</PresentationFormat>
  <Paragraphs>40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Трек</vt:lpstr>
      <vt:lpstr>Презентация PowerPoint</vt:lpstr>
      <vt:lpstr>Исходя из актуальности выбранной проблемы, была сформулирована        цель исследования: </vt:lpstr>
      <vt:lpstr>Объектом исследования</vt:lpstr>
      <vt:lpstr>Привычка</vt:lpstr>
      <vt:lpstr>Откуда вообще берутся вредные привычки человека и для чего они ему?</vt:lpstr>
      <vt:lpstr>Презентация PowerPoint</vt:lpstr>
      <vt:lpstr>Презентация PowerPoint</vt:lpstr>
      <vt:lpstr>Презентация PowerPoint</vt:lpstr>
      <vt:lpstr>Презентация PowerPoint</vt:lpstr>
      <vt:lpstr>Пропаганда здорового образа жизни. </vt:lpstr>
      <vt:lpstr>Презентация PowerPoint</vt:lpstr>
      <vt:lpstr>ведение здорового образа жизни предполагает:</vt:lpstr>
      <vt:lpstr>Вывод</vt:lpstr>
    </vt:vector>
  </TitlesOfParts>
  <Company>KrotySOFT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RePack by Diakov</cp:lastModifiedBy>
  <cp:revision>14</cp:revision>
  <dcterms:created xsi:type="dcterms:W3CDTF">2016-03-20T16:04:15Z</dcterms:created>
  <dcterms:modified xsi:type="dcterms:W3CDTF">2016-03-31T17:16:01Z</dcterms:modified>
</cp:coreProperties>
</file>